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34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5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31.xml.rels" ContentType="application/vnd.openxmlformats-package.relationships+xml"/>
  <Override PartName="/ppt/notesSlides/notesSlide37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7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2.jpeg" ContentType="image/jpe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32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34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11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40.png" ContentType="image/png"/>
  <Override PartName="/ppt/media/image4.jpeg" ContentType="image/jpeg"/>
  <Override PartName="/ppt/media/image25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1.png" ContentType="image/png"/>
  <Override PartName="/ppt/media/image1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</p:sldIdLst>
  <p:sldSz cx="12193588" cy="6858000"/>
  <p:notesSz cx="6858000" cy="17907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Click to move the slide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N" sz="2000" spc="-1" strike="noStrike">
                <a:latin typeface="Arial"/>
              </a:rPr>
              <a:t>Click to </a:t>
            </a:r>
            <a:r>
              <a:rPr b="0" lang="en-IN" sz="2000" spc="-1" strike="noStrike">
                <a:latin typeface="Arial"/>
              </a:rPr>
              <a:t>edit the </a:t>
            </a:r>
            <a:r>
              <a:rPr b="0" lang="en-IN" sz="2000" spc="-1" strike="noStrike">
                <a:latin typeface="Arial"/>
              </a:rPr>
              <a:t>notes </a:t>
            </a:r>
            <a:r>
              <a:rPr b="0" lang="en-IN" sz="2000" spc="-1" strike="noStrike">
                <a:latin typeface="Arial"/>
              </a:rPr>
              <a:t>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91F24DE8-D9BF-44A5-A223-68DE31DA7DC9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9240" cy="3085560"/>
          </a:xfrm>
          <a:prstGeom prst="rect">
            <a:avLst/>
          </a:prstGeom>
          <a:ln w="0">
            <a:noFill/>
          </a:ln>
        </p:spPr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- Welcome and thank you for coming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- Introduction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- aims: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-- introduce fundamentals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-- build up confidence for self-study!!! Not as scary as the real-world version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- assumptions: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-- basic high-school maths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-- no prior experience in coding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CC-BY Digital Skills Team at the University of Edinburgh www.ed.ac.uk/is/skills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BAF471E-707C-49A2-AF7F-66EB848DF9D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40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Start a notebook by clicking on it.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Notebook 0 is an environment introduction.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Skip that, open notebook 1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Make sure that everybody is ready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9B186D7-9CD6-4FD1-B579-DD54CEEC597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40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Autosave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75101D8-D08C-4069-B67B-AF9DE520E68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40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Run button but its best with shortcut Shift + Return/Enter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Alt + Return/Enter which creates a new block after the on you are currently on.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0872C84-BED5-4196-9457-D8CB6E25F29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40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9240" cy="3085560"/>
          </a:xfrm>
          <a:prstGeom prst="rect">
            <a:avLst/>
          </a:prstGeom>
          <a:ln w="0">
            <a:noFill/>
          </a:ln>
        </p:spPr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Let's run our first block.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That's great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Writing numbers is very tedious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Run this in your notebooks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How can we improve that?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F9602AF-B633-4140-A5F7-79365AE5472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40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9240" cy="3085560"/>
          </a:xfrm>
          <a:prstGeom prst="rect">
            <a:avLst/>
          </a:prstGeom>
          <a:ln w="0">
            <a:noFill/>
          </a:ln>
        </p:spPr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Can we save values? By defining a variable.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Can have values assigned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Variables must be declared and can then be called by name.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Code example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Check the code yourself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BE85DC7-28F7-4209-893B-501F7B93DF2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40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9240" cy="3085560"/>
          </a:xfrm>
          <a:prstGeom prst="rect">
            <a:avLst/>
          </a:prstGeom>
          <a:ln w="0">
            <a:noFill/>
          </a:ln>
        </p:spPr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reuse without having to type in again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Note: mileToKm not defined again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819CA57-9344-4245-ABA8-B3EDC2FA463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40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- Started by Guido Van Rossum as a hobby over the Christmas vacation.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- named after Monty Python's Flying Circus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- First released in 1991, loved by Unix scripters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- Now transformed into the most popular interpreted language. You can build anything with it!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- Facts! Python was the most used language in 2016 and still most likely is!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5B9D6C8-D4E7-43FD-B7AB-BF41C6D3FA8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40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9240" cy="3085560"/>
          </a:xfrm>
          <a:prstGeom prst="rect">
            <a:avLst/>
          </a:prstGeom>
          <a:ln w="0">
            <a:noFill/>
          </a:ln>
        </p:spPr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So far - storing values in memory; how exactly are they stored?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defined by the type.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Go over all types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6D507F9-FB8E-4044-8B0D-24EB4E5F56E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40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Python decides the types, why should we care?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Python uses duck typing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Try running the next block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C6F2CC3-E90D-47B1-B5FA-225405BB36D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40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9240" cy="3085560"/>
          </a:xfrm>
          <a:prstGeom prst="rect">
            <a:avLst/>
          </a:prstGeom>
          <a:ln w="0">
            <a:noFill/>
          </a:ln>
        </p:spPr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Explain code, run it. 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we broke python. Any ideas?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Don't be afraid of errors, they are invaluable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we can't add up variables of different types.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important to remember! always take note of what the types of your variables are!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Python is helpful and gives us a hint.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Can you fix this particular block?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E128680-8614-4664-8DE3-180FB0290DC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40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9240" cy="3085560"/>
          </a:xfrm>
          <a:prstGeom prst="rect">
            <a:avLst/>
          </a:prstGeom>
          <a:ln w="0">
            <a:noFill/>
          </a:ln>
        </p:spPr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Casting – the operation of converting a variable to a different type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Let's try it on the previous code snippet.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Take note that this works only in a sensible way!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E6C6193-6509-43DA-A14E-99575D39A5D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40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9240" cy="3085560"/>
          </a:xfrm>
          <a:prstGeom prst="rect">
            <a:avLst/>
          </a:prstGeom>
          <a:ln w="0">
            <a:noFill/>
          </a:ln>
        </p:spPr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Note of order precedence.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Table doesn't show this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Should be intuitive for all of you.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EB95D5F-84BB-4F5E-AF14-A31C6B04769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40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9240" cy="3085560"/>
          </a:xfrm>
          <a:prstGeom prst="rect">
            <a:avLst/>
          </a:prstGeom>
          <a:ln w="0">
            <a:noFill/>
          </a:ln>
        </p:spPr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933B19F-87EE-4619-BC3E-66F2F2634F0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40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9240" cy="3085560"/>
          </a:xfrm>
          <a:prstGeom prst="rect">
            <a:avLst/>
          </a:prstGeom>
          <a:ln w="0">
            <a:noFill/>
          </a:ln>
        </p:spPr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CFA544-5D53-4630-BB01-3BDD0EF41FC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40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9240" cy="3085560"/>
          </a:xfrm>
          <a:prstGeom prst="rect">
            <a:avLst/>
          </a:prstGeom>
          <a:ln w="0">
            <a:noFill/>
          </a:ln>
        </p:spPr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Similar to mathematics again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Will become important later on. 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41E2407-CE24-4AE4-86E6-2262503AFBF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40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9240" cy="3085560"/>
          </a:xfrm>
          <a:prstGeom prst="rect">
            <a:avLst/>
          </a:prstGeom>
          <a:ln w="0">
            <a:noFill/>
          </a:ln>
        </p:spPr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Note variable passing down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What will the 2nd block return?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4686C36-FA8C-4B94-BBD1-1E105FED780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40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9240" cy="3085560"/>
          </a:xfrm>
          <a:prstGeom prst="rect">
            <a:avLst/>
          </a:prstGeom>
          <a:ln w="0">
            <a:noFill/>
          </a:ln>
        </p:spPr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how we can combine comparison operators and logical operators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7280E3B-B713-4938-BA1B-57A0EB98EBF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40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9240" cy="3085560"/>
          </a:xfrm>
          <a:prstGeom prst="rect">
            <a:avLst/>
          </a:prstGeom>
          <a:ln w="0">
            <a:noFill/>
          </a:ln>
        </p:spPr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Why choose it instead of MATLAB, R, SAS, Stata and others?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- It is free and open source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- Intuitive and easy to learn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- Extremely versatile – examples – websites, planes, robots, data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- Large and friendly community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- packages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Very important in industry and academia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263AA02-2410-4249-B93C-238E3F20DD1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40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B12D183-D10A-42CE-A784-9AEAFC8D4A7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40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Another more complex example.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Here we check if x is divisible by 2 and if y is divisible by 3.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Can anybody guess why we are getting False?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174C908-D2B8-47F8-BB4D-BA176FFE608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40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9240" cy="3085560"/>
          </a:xfrm>
          <a:prstGeom prst="rect">
            <a:avLst/>
          </a:prstGeom>
          <a:ln w="0">
            <a:noFill/>
          </a:ln>
        </p:spPr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Simpler – store intermediate values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Easier to read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Generally advised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A02C3E5-61FD-45B6-885E-8C1BA29E84F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40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9240" cy="3085560"/>
          </a:xfrm>
          <a:prstGeom prst="rect">
            <a:avLst/>
          </a:prstGeom>
          <a:ln w="0">
            <a:noFill/>
          </a:ln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893CE0E-B07A-4F21-878C-21C1504FA2E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40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9240" cy="3085560"/>
          </a:xfrm>
          <a:prstGeom prst="rect">
            <a:avLst/>
          </a:prstGeom>
          <a:ln w="0">
            <a:noFill/>
          </a:ln>
        </p:spPr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CB175BD-47F7-4941-8DC8-99043D783B5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40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9240" cy="3085560"/>
          </a:xfrm>
          <a:prstGeom prst="rect">
            <a:avLst/>
          </a:prstGeom>
          <a:ln w="0">
            <a:noFill/>
          </a:ln>
        </p:spPr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Functionality of strings can be extended through methods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should be in your notebooks but the dir() can be used on any Object/variable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95FE4B0-A383-4FE0-9524-389F6553643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40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9240" cy="3085560"/>
          </a:xfrm>
          <a:prstGeom prst="rect">
            <a:avLst/>
          </a:prstGeom>
          <a:ln w="0">
            <a:noFill/>
          </a:ln>
        </p:spPr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We need to mix numbers and strings often, ie. Whenever printing.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best to keep numbers as numbers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cast them to strings whenever needed.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BDDCF3-7BA5-49B2-B58C-ED066DFBE9F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40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9240" cy="3085560"/>
          </a:xfrm>
          <a:prstGeom prst="rect">
            <a:avLst/>
          </a:prstGeom>
          <a:ln w="0">
            <a:noFill/>
          </a:ln>
        </p:spPr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98DDE9D-F1E8-48E2-8273-1AD8EFAC1F7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40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9240" cy="3085560"/>
          </a:xfrm>
          <a:prstGeom prst="rect">
            <a:avLst/>
          </a:prstGeom>
          <a:ln w="0">
            <a:noFill/>
          </a:ln>
        </p:spPr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 type="sldNum" idx="33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451E333-98E3-4574-B5E8-5E268808148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40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More examples including  Exp, Octal, Hex, Etc in your notebooks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 type="sldNum" idx="3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857907C-35DB-428A-9B21-27C25253A96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40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9240" cy="3085560"/>
          </a:xfrm>
          <a:prstGeom prst="rect">
            <a:avLst/>
          </a:prstGeom>
          <a:ln w="0">
            <a:noFill/>
          </a:ln>
        </p:spPr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Python has 2 modes of running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- IPython stands for Interactive Python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Python can be interpreted – good for a calculator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Live demo!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AEB15DE-65D5-46EB-A79E-85097EF9F9F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40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9240" cy="3085560"/>
          </a:xfrm>
          <a:prstGeom prst="rect">
            <a:avLst/>
          </a:prstGeom>
          <a:ln w="0">
            <a:noFill/>
          </a:ln>
        </p:spPr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You seen the # symbols in the slides.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 forget what I write; need to remind my future self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Programmers though it's better to write explanation in between the code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Show example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 type="sldNum" idx="3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C531B67-019D-422E-861D-84C60DBDF8D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9240" cy="3085560"/>
          </a:xfrm>
          <a:prstGeom prst="rect">
            <a:avLst/>
          </a:prstGeom>
          <a:ln w="0">
            <a:noFill/>
          </a:ln>
        </p:spPr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We will be using Noteable, just another service Jupyter Notebooks. It is free and open source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Web environment focused at Python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Easy to use – nice gui and no setup required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Block based. Has blocks which execute the code within it. Single type only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Allows to combine text and code into same page. Helps with readability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14533A6-6D45-41DD-8DEE-BC22FE91E63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40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96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latin typeface="Arial"/>
              </a:rPr>
              <a:t>Click to edit </a:t>
            </a:r>
            <a:r>
              <a:rPr b="0" lang="en-IN" sz="1800" spc="-1" strike="noStrike">
                <a:latin typeface="Arial"/>
              </a:rPr>
              <a:t>the title text </a:t>
            </a:r>
            <a:r>
              <a:rPr b="0" lang="en-IN" sz="1800" spc="-1" strike="noStrike">
                <a:latin typeface="Arial"/>
              </a:rPr>
              <a:t>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Clic</a:t>
            </a:r>
            <a:r>
              <a:rPr b="0" lang="en-IN" sz="4400" spc="-1" strike="noStrike">
                <a:latin typeface="Arial"/>
              </a:rPr>
              <a:t>k to </a:t>
            </a:r>
            <a:r>
              <a:rPr b="0" lang="en-IN" sz="4400" spc="-1" strike="noStrike">
                <a:latin typeface="Arial"/>
              </a:rPr>
              <a:t>edit </a:t>
            </a:r>
            <a:r>
              <a:rPr b="0" lang="en-IN" sz="4400" spc="-1" strike="noStrike">
                <a:latin typeface="Arial"/>
              </a:rPr>
              <a:t>the </a:t>
            </a:r>
            <a:r>
              <a:rPr b="0" lang="en-IN" sz="4400" spc="-1" strike="noStrike">
                <a:latin typeface="Arial"/>
              </a:rPr>
              <a:t>title </a:t>
            </a:r>
            <a:r>
              <a:rPr b="0" lang="en-IN" sz="4400" spc="-1" strike="noStrike">
                <a:latin typeface="Arial"/>
              </a:rPr>
              <a:t>text </a:t>
            </a:r>
            <a:r>
              <a:rPr b="0" lang="en-IN" sz="4400" spc="-1" strike="noStrike">
                <a:latin typeface="Arial"/>
              </a:rPr>
              <a:t>form</a:t>
            </a:r>
            <a:r>
              <a:rPr b="0" lang="en-IN" sz="4400" spc="-1" strike="noStrike">
                <a:latin typeface="Arial"/>
              </a:rPr>
              <a:t>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anaconda.com/" TargetMode="Externa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hyperlink" Target="https://flic.kr/p/iDw8D" TargetMode="External"/><Relationship Id="rId3" Type="http://schemas.openxmlformats.org/officeDocument/2006/relationships/hyperlink" Target="https://flic.kr/p/iDw8D" TargetMode="External"/><Relationship Id="rId4" Type="http://schemas.openxmlformats.org/officeDocument/2006/relationships/hyperlink" Target="https://flic.kr/p/iDw8D" TargetMode="External"/><Relationship Id="rId5" Type="http://schemas.openxmlformats.org/officeDocument/2006/relationships/image" Target="../media/image3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0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s://www.python.org/" TargetMode="Externa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anaconda.com/" TargetMode="Externa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5" descr="A close up of a logo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2976840" y="2285640"/>
            <a:ext cx="6158880" cy="2691720"/>
          </a:xfrm>
          <a:prstGeom prst="rect">
            <a:avLst/>
          </a:prstGeom>
          <a:ln w="0">
            <a:noFill/>
          </a:ln>
        </p:spPr>
      </p:pic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523880" y="1851840"/>
            <a:ext cx="9144000" cy="99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Introduction to</a:t>
            </a:r>
            <a:endParaRPr b="0" lang="en-IN" sz="6000" spc="-1" strike="noStrike">
              <a:latin typeface="Arial"/>
            </a:endParaRPr>
          </a:p>
        </p:txBody>
      </p:sp>
      <p:sp>
        <p:nvSpPr>
          <p:cNvPr id="84" name="TextBox 7"/>
          <p:cNvSpPr/>
          <p:nvPr/>
        </p:nvSpPr>
        <p:spPr>
          <a:xfrm>
            <a:off x="4630680" y="4717800"/>
            <a:ext cx="274284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Part 1</a:t>
            </a:r>
            <a:endParaRPr b="0" lang="en-IN" sz="2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0"/>
          <p:cNvSpPr/>
          <p:nvPr/>
        </p:nvSpPr>
        <p:spPr>
          <a:xfrm>
            <a:off x="373320" y="699120"/>
            <a:ext cx="3461040" cy="340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700" spc="-1" strike="noStrike">
                <a:solidFill>
                  <a:srgbClr val="ffffff"/>
                </a:solidFill>
                <a:latin typeface="Arial"/>
                <a:ea typeface="Arial"/>
              </a:rPr>
              <a:t>Setting up Python (3.x)</a:t>
            </a:r>
            <a:endParaRPr b="0" lang="en-IN" sz="37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37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3700" spc="-1" strike="noStrike">
                <a:solidFill>
                  <a:srgbClr val="ffffff"/>
                </a:solidFill>
                <a:latin typeface="Arial"/>
                <a:ea typeface="Arial"/>
              </a:rPr>
              <a:t>Consoles</a:t>
            </a:r>
            <a:endParaRPr b="0" lang="en-IN" sz="3700" spc="-1" strike="noStrike">
              <a:latin typeface="Arial"/>
            </a:endParaRPr>
          </a:p>
        </p:txBody>
      </p:sp>
      <p:sp>
        <p:nvSpPr>
          <p:cNvPr id="116" name="CustomShape 11"/>
          <p:cNvSpPr/>
          <p:nvPr/>
        </p:nvSpPr>
        <p:spPr>
          <a:xfrm>
            <a:off x="4864320" y="699120"/>
            <a:ext cx="5943240" cy="158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marL="457200" indent="-339480">
              <a:lnSpc>
                <a:spcPct val="115000"/>
              </a:lnSpc>
              <a:buClr>
                <a:srgbClr val="434343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434343"/>
                </a:solidFill>
                <a:latin typeface="Arial"/>
                <a:ea typeface="Arial"/>
              </a:rPr>
              <a:t>Download anaconda from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1"/>
              </a:rPr>
              <a:t>https://anaconda.com</a:t>
            </a:r>
            <a:endParaRPr b="0" lang="en-IN" sz="1800" spc="-1" strike="noStrike">
              <a:latin typeface="Arial"/>
            </a:endParaRPr>
          </a:p>
          <a:p>
            <a:pPr marL="457200" indent="-339480">
              <a:lnSpc>
                <a:spcPct val="115000"/>
              </a:lnSpc>
              <a:spcAft>
                <a:spcPts val="1599"/>
              </a:spcAft>
              <a:buClr>
                <a:srgbClr val="434343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434343"/>
                </a:solidFill>
                <a:latin typeface="Arial"/>
                <a:ea typeface="Arial"/>
              </a:rPr>
              <a:t>Install anaconda and start anaconda navigator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117" name="Shape 92_ 2" descr=""/>
          <p:cNvPicPr/>
          <p:nvPr/>
        </p:nvPicPr>
        <p:blipFill>
          <a:blip r:embed="rId2"/>
          <a:stretch/>
        </p:blipFill>
        <p:spPr>
          <a:xfrm>
            <a:off x="4797360" y="1603440"/>
            <a:ext cx="6861240" cy="2771280"/>
          </a:xfrm>
          <a:prstGeom prst="rect">
            <a:avLst/>
          </a:prstGeom>
          <a:ln w="0">
            <a:noFill/>
          </a:ln>
        </p:spPr>
      </p:pic>
      <p:sp>
        <p:nvSpPr>
          <p:cNvPr id="118" name="CustomShape 12"/>
          <p:cNvSpPr/>
          <p:nvPr/>
        </p:nvSpPr>
        <p:spPr>
          <a:xfrm>
            <a:off x="6930000" y="2075040"/>
            <a:ext cx="2013120" cy="1308960"/>
          </a:xfrm>
          <a:prstGeom prst="ellipse">
            <a:avLst/>
          </a:prstGeom>
          <a:noFill/>
          <a:ln w="38160">
            <a:solidFill>
              <a:srgbClr val="1155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13"/>
          <p:cNvSpPr/>
          <p:nvPr/>
        </p:nvSpPr>
        <p:spPr>
          <a:xfrm>
            <a:off x="4971600" y="3623760"/>
            <a:ext cx="5943240" cy="343800"/>
          </a:xfrm>
          <a:prstGeom prst="rect">
            <a:avLst/>
          </a:prstGeom>
          <a:solidFill>
            <a:srgbClr val="6d9ee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44160" bIns="34416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200" spc="-1" strike="noStrike">
                <a:solidFill>
                  <a:srgbClr val="0000ff"/>
                </a:solidFill>
                <a:latin typeface="Arial"/>
                <a:ea typeface="Arial"/>
              </a:rPr>
              <a:t>Jupyter: Interactive python notebook (very user-friendly)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20" name="CustomShape 14"/>
          <p:cNvSpPr/>
          <p:nvPr/>
        </p:nvSpPr>
        <p:spPr>
          <a:xfrm>
            <a:off x="7939080" y="3387600"/>
            <a:ext cx="1800" cy="23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6d9eeb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1" name="Picture 18" descr=""/>
          <p:cNvPicPr/>
          <p:nvPr/>
        </p:nvPicPr>
        <p:blipFill>
          <a:blip r:embed="rId3"/>
          <a:stretch/>
        </p:blipFill>
        <p:spPr>
          <a:xfrm>
            <a:off x="8618760" y="4825080"/>
            <a:ext cx="3479040" cy="1957680"/>
          </a:xfrm>
          <a:prstGeom prst="rect">
            <a:avLst/>
          </a:prstGeom>
          <a:ln w="0">
            <a:noFill/>
          </a:ln>
        </p:spPr>
      </p:pic>
      <p:sp>
        <p:nvSpPr>
          <p:cNvPr id="122" name=""/>
          <p:cNvSpPr/>
          <p:nvPr/>
        </p:nvSpPr>
        <p:spPr>
          <a:xfrm>
            <a:off x="216000" y="1555200"/>
            <a:ext cx="5219640" cy="13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Setting up Python (3.x)</a:t>
            </a: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960" cy="953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Calibri Light"/>
              </a:rPr>
              <a:t>3. Starting a notebook</a:t>
            </a:r>
            <a:endParaRPr b="0" lang="en-IN" sz="3200" spc="-1" strike="noStrike"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6480000" y="1188000"/>
            <a:ext cx="2989800" cy="4499280"/>
          </a:xfrm>
          <a:prstGeom prst="rect">
            <a:avLst/>
          </a:prstGeom>
          <a:ln w="0">
            <a:noFill/>
          </a:ln>
        </p:spPr>
      </p:pic>
      <p:sp>
        <p:nvSpPr>
          <p:cNvPr id="125" name="Rectangle: Rounded Corners 8"/>
          <p:cNvSpPr/>
          <p:nvPr/>
        </p:nvSpPr>
        <p:spPr>
          <a:xfrm>
            <a:off x="6647760" y="3400200"/>
            <a:ext cx="1450440" cy="20556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ed7d3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sp>
        <p:nvSpPr>
          <p:cNvPr id="126" name="Arrow: Right 9"/>
          <p:cNvSpPr/>
          <p:nvPr/>
        </p:nvSpPr>
        <p:spPr>
          <a:xfrm>
            <a:off x="5456880" y="2945160"/>
            <a:ext cx="977760" cy="4838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9bd5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7" name="" descr=""/>
          <p:cNvPicPr/>
          <p:nvPr/>
        </p:nvPicPr>
        <p:blipFill>
          <a:blip r:embed="rId2"/>
          <a:stretch/>
        </p:blipFill>
        <p:spPr>
          <a:xfrm>
            <a:off x="2160000" y="1080000"/>
            <a:ext cx="2692080" cy="5595480"/>
          </a:xfrm>
          <a:prstGeom prst="rect">
            <a:avLst/>
          </a:prstGeom>
          <a:ln w="0">
            <a:noFill/>
          </a:ln>
        </p:spPr>
      </p:pic>
      <p:sp>
        <p:nvSpPr>
          <p:cNvPr id="128" name="Rectangle: Rounded Corners 4"/>
          <p:cNvSpPr/>
          <p:nvPr/>
        </p:nvSpPr>
        <p:spPr>
          <a:xfrm>
            <a:off x="2122560" y="5834520"/>
            <a:ext cx="1450440" cy="20556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ed7d3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</p:spTree>
  </p:cSld>
  <p:transition spd="slow">
    <p:push dir="u"/>
  </p:transition>
  <p:timing>
    <p:tnLst>
      <p:par>
        <p:cTn id="17" dur="indefinite" restart="never" nodeType="tmRoot">
          <p:childTnLst>
            <p:seq>
              <p:cTn id="18" dur="indefinite" nodeType="mainSeq">
                <p:childTnLst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96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4. Toolbar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30" name="Picture 4" descr="A screenshot of a cell phone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1299240" y="2472120"/>
            <a:ext cx="9088920" cy="1093680"/>
          </a:xfrm>
          <a:prstGeom prst="rect">
            <a:avLst/>
          </a:prstGeom>
          <a:ln w="0">
            <a:noFill/>
          </a:ln>
        </p:spPr>
      </p:pic>
      <p:sp>
        <p:nvSpPr>
          <p:cNvPr id="131" name="Straight Arrow Connector 5"/>
          <p:cNvSpPr/>
          <p:nvPr/>
        </p:nvSpPr>
        <p:spPr>
          <a:xfrm flipH="1" flipV="1">
            <a:off x="2396880" y="3300840"/>
            <a:ext cx="360" cy="79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44546a"/>
            </a:solidFill>
            <a:tailEnd len="med" type="triangle" w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32" name="Straight Arrow Connector 6"/>
          <p:cNvSpPr/>
          <p:nvPr/>
        </p:nvSpPr>
        <p:spPr>
          <a:xfrm flipV="1">
            <a:off x="2811960" y="3300840"/>
            <a:ext cx="4680" cy="1436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44546a"/>
            </a:solidFill>
            <a:tailEnd len="med" type="triangle" w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33" name="Straight Arrow Connector 7"/>
          <p:cNvSpPr/>
          <p:nvPr/>
        </p:nvSpPr>
        <p:spPr>
          <a:xfrm flipH="1" flipV="1">
            <a:off x="3636720" y="3300840"/>
            <a:ext cx="360" cy="79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44546a"/>
            </a:solidFill>
            <a:tailEnd len="med" type="triangle" w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34" name="Straight Arrow Connector 8"/>
          <p:cNvSpPr/>
          <p:nvPr/>
        </p:nvSpPr>
        <p:spPr>
          <a:xfrm flipH="1" flipV="1">
            <a:off x="4592880" y="3307320"/>
            <a:ext cx="360" cy="1417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44546a"/>
            </a:solidFill>
            <a:tailEnd len="med" type="triangle" w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35" name="Straight Arrow Connector 9"/>
          <p:cNvSpPr/>
          <p:nvPr/>
        </p:nvSpPr>
        <p:spPr>
          <a:xfrm flipH="1" flipV="1">
            <a:off x="5877720" y="3300840"/>
            <a:ext cx="360" cy="79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44546a"/>
            </a:solidFill>
            <a:tailEnd len="med" type="triangle" w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36" name="Straight Arrow Connector 10"/>
          <p:cNvSpPr/>
          <p:nvPr/>
        </p:nvSpPr>
        <p:spPr>
          <a:xfrm flipH="1" flipV="1">
            <a:off x="6258960" y="3294360"/>
            <a:ext cx="360" cy="1462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44546a"/>
            </a:solidFill>
            <a:tailEnd len="med" type="triangle" w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37" name="Straight Arrow Connector 11"/>
          <p:cNvSpPr/>
          <p:nvPr/>
        </p:nvSpPr>
        <p:spPr>
          <a:xfrm flipH="1" flipV="1">
            <a:off x="7130520" y="3300840"/>
            <a:ext cx="360" cy="79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44546a"/>
            </a:solidFill>
            <a:tailEnd len="med" type="triangle" w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38" name="TextBox 12"/>
          <p:cNvSpPr/>
          <p:nvPr/>
        </p:nvSpPr>
        <p:spPr>
          <a:xfrm>
            <a:off x="2063880" y="4104360"/>
            <a:ext cx="669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Save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9" name="TextBox 13"/>
          <p:cNvSpPr/>
          <p:nvPr/>
        </p:nvSpPr>
        <p:spPr>
          <a:xfrm>
            <a:off x="2076840" y="4711320"/>
            <a:ext cx="1496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New cell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0" name="TextBox 14"/>
          <p:cNvSpPr/>
          <p:nvPr/>
        </p:nvSpPr>
        <p:spPr>
          <a:xfrm>
            <a:off x="2761200" y="3994560"/>
            <a:ext cx="17546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Cut, copy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paste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1" name="TextBox 15"/>
          <p:cNvSpPr/>
          <p:nvPr/>
        </p:nvSpPr>
        <p:spPr>
          <a:xfrm>
            <a:off x="3846240" y="4743720"/>
            <a:ext cx="1496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Move cell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2" name="TextBox 16"/>
          <p:cNvSpPr/>
          <p:nvPr/>
        </p:nvSpPr>
        <p:spPr>
          <a:xfrm>
            <a:off x="4815000" y="3826800"/>
            <a:ext cx="14961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Stop execution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3" name="TextBox 17"/>
          <p:cNvSpPr/>
          <p:nvPr/>
        </p:nvSpPr>
        <p:spPr>
          <a:xfrm>
            <a:off x="5286600" y="4730760"/>
            <a:ext cx="19483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Reset cell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And clear output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4" name="TextBox 18"/>
          <p:cNvSpPr/>
          <p:nvPr/>
        </p:nvSpPr>
        <p:spPr>
          <a:xfrm>
            <a:off x="6384240" y="4104360"/>
            <a:ext cx="1496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Cell type</a:t>
            </a:r>
            <a:endParaRPr b="0" lang="en-IN" sz="1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2700000" y="1440000"/>
            <a:ext cx="6777720" cy="5402160"/>
          </a:xfrm>
          <a:prstGeom prst="rect">
            <a:avLst/>
          </a:prstGeom>
          <a:ln w="0">
            <a:noFill/>
          </a:ln>
        </p:spPr>
      </p:pic>
      <p:sp>
        <p:nvSpPr>
          <p:cNvPr id="146" name="Arrow: Right 1"/>
          <p:cNvSpPr/>
          <p:nvPr/>
        </p:nvSpPr>
        <p:spPr>
          <a:xfrm>
            <a:off x="900000" y="3836160"/>
            <a:ext cx="1697760" cy="6638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9bd5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r>
              <a:rPr b="0" lang="en-IN" sz="1800" spc="-1" strike="noStrike">
                <a:latin typeface="Arial"/>
              </a:rPr>
              <a:t>Text Cell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7" name="PlaceHolder 4"/>
          <p:cNvSpPr txBox="1"/>
          <p:nvPr/>
        </p:nvSpPr>
        <p:spPr>
          <a:xfrm>
            <a:off x="838440" y="365040"/>
            <a:ext cx="1051596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5. Notebook: Cells</a:t>
            </a:r>
            <a:endParaRPr b="0" lang="en-IN" sz="4400" spc="-1" strike="noStrike">
              <a:latin typeface="Arial"/>
            </a:endParaRPr>
          </a:p>
        </p:txBody>
      </p:sp>
    </p:spTree>
  </p:cSld>
  <p:transition spd="slow">
    <p:push dir="u"/>
  </p:transition>
  <p:timing>
    <p:tnLst>
      <p:par>
        <p:cTn id="35" dur="indefinite" restart="never" nodeType="tmRoot">
          <p:childTnLst>
            <p:seq>
              <p:cTn id="36" dur="indefinite" nodeType="mainSeq">
                <p:childTnLst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Arrow: Right 2"/>
          <p:cNvSpPr/>
          <p:nvPr/>
        </p:nvSpPr>
        <p:spPr>
          <a:xfrm>
            <a:off x="900000" y="4772160"/>
            <a:ext cx="1697760" cy="6638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9bd5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r>
              <a:rPr b="0" lang="en-IN" sz="1800" spc="-1" strike="noStrike">
                <a:latin typeface="Arial"/>
              </a:rPr>
              <a:t>Code Cell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9" name="PlaceHolder 5"/>
          <p:cNvSpPr txBox="1"/>
          <p:nvPr/>
        </p:nvSpPr>
        <p:spPr>
          <a:xfrm>
            <a:off x="838440" y="365040"/>
            <a:ext cx="1051596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5. Notebook: Cells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2700000" y="1440000"/>
            <a:ext cx="6840000" cy="540000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  <p:timing>
    <p:tnLst>
      <p:par>
        <p:cTn id="41" dur="indefinite" restart="never" nodeType="tmRoot">
          <p:childTnLst>
            <p:seq>
              <p:cTn id="42" dur="indefinite" nodeType="mainSeq">
                <p:childTnLst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96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Calibri Light"/>
              </a:rPr>
              <a:t>6. File/ Close &amp; Halt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52" name="Content Placeholder 3" descr=""/>
          <p:cNvPicPr/>
          <p:nvPr/>
        </p:nvPicPr>
        <p:blipFill>
          <a:blip r:embed="rId1"/>
          <a:stretch/>
        </p:blipFill>
        <p:spPr>
          <a:xfrm>
            <a:off x="1364760" y="1398600"/>
            <a:ext cx="7440120" cy="4114800"/>
          </a:xfrm>
          <a:prstGeom prst="rect">
            <a:avLst/>
          </a:prstGeom>
          <a:ln w="0">
            <a:noFill/>
          </a:ln>
        </p:spPr>
      </p:pic>
      <p:sp>
        <p:nvSpPr>
          <p:cNvPr id="153" name="Rectangle: Rounded Corners 8"/>
          <p:cNvSpPr/>
          <p:nvPr/>
        </p:nvSpPr>
        <p:spPr>
          <a:xfrm>
            <a:off x="1771560" y="4848120"/>
            <a:ext cx="1322640" cy="23292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ed7d3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</p:spTree>
  </p:cSld>
  <p:transition spd="slow">
    <p:push dir="u"/>
  </p:transition>
  <p:timing>
    <p:tnLst>
      <p:par>
        <p:cTn id="47" dur="indefinite" restart="never" nodeType="tmRoot">
          <p:childTnLst>
            <p:seq>
              <p:cTn id="48" dur="indefinite" nodeType="mainSeq">
                <p:childTnLst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3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96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Running cells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96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By pressing the Run button</a:t>
            </a: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Shift + Enter – runs cell</a:t>
            </a: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Alt + Enter – creates a new cell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96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Calibri Light"/>
              </a:rPr>
              <a:t>Python as a calculator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96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Let us calculate the distance between Edinburgh and London in km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58" name="Picture 6" descr="A screenshot of text&#10;&#10;Description generated with high confidence"/>
          <p:cNvPicPr/>
          <p:nvPr/>
        </p:nvPicPr>
        <p:blipFill>
          <a:blip r:embed="rId1"/>
          <a:stretch/>
        </p:blipFill>
        <p:spPr>
          <a:xfrm>
            <a:off x="842760" y="2813400"/>
            <a:ext cx="10271160" cy="108036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96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Variables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96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Great calculator but how can we make it store values?</a:t>
            </a: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Do this by defining variables</a:t>
            </a: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Can later be called by the variable name</a:t>
            </a: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Variable names are case sensitive and unique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</p:txBody>
      </p:sp>
      <p:pic>
        <p:nvPicPr>
          <p:cNvPr id="161" name="Picture 5" descr="A screenshot of a cell phone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883080" y="3803040"/>
            <a:ext cx="9047880" cy="174636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/>
          </p:nvPr>
        </p:nvSpPr>
        <p:spPr>
          <a:xfrm>
            <a:off x="896040" y="983880"/>
            <a:ext cx="10371600" cy="117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We can now reuse the variable mileToKm in the next block without having to define it again!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</p:txBody>
      </p:sp>
      <p:pic>
        <p:nvPicPr>
          <p:cNvPr id="163" name="Picture 4" descr="A screenshot of a cell phone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868320" y="2378520"/>
            <a:ext cx="8816040" cy="126900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96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History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459504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Started by Guido Van Rossum as a hobby</a:t>
            </a: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Now widely spread</a:t>
            </a: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Open Source! Free!</a:t>
            </a: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Versatile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87" name="Picture 4" descr=""/>
          <p:cNvPicPr/>
          <p:nvPr/>
        </p:nvPicPr>
        <p:blipFill>
          <a:blip r:embed="rId1"/>
          <a:stretch/>
        </p:blipFill>
        <p:spPr>
          <a:xfrm>
            <a:off x="10111320" y="0"/>
            <a:ext cx="2081160" cy="1987920"/>
          </a:xfrm>
          <a:prstGeom prst="rect">
            <a:avLst/>
          </a:prstGeom>
          <a:ln w="0">
            <a:noFill/>
          </a:ln>
        </p:spPr>
      </p:pic>
      <p:sp>
        <p:nvSpPr>
          <p:cNvPr id="88" name="TextBox 6"/>
          <p:cNvSpPr/>
          <p:nvPr/>
        </p:nvSpPr>
        <p:spPr>
          <a:xfrm>
            <a:off x="10604160" y="1988640"/>
            <a:ext cx="1587960" cy="7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Guido Van Rossum by </a:t>
            </a:r>
            <a:r>
              <a:rPr b="0" lang="en-GB" sz="14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Doc </a:t>
            </a:r>
            <a:r>
              <a:rPr b="0" lang="en-GB" sz="14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Searls</a:t>
            </a:r>
            <a:r>
              <a:rPr b="0" lang="en-GB" sz="14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4"/>
              </a:rPr>
              <a:t> on Flickr</a:t>
            </a:r>
            <a:r>
              <a:rPr b="0" lang="en-GB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 CC-BY-SA</a:t>
            </a:r>
            <a:endParaRPr b="0" lang="en-IN" sz="1400" spc="-1" strike="noStrike"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5"/>
          <a:stretch/>
        </p:blipFill>
        <p:spPr>
          <a:xfrm>
            <a:off x="3588840" y="3780000"/>
            <a:ext cx="8471520" cy="287964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96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Types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96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Variables actually have a type, which defines the way it is stored.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The basic types are: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66" name="Picture 4" descr="A screenshot of a cell phone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876240" y="2895480"/>
            <a:ext cx="10111680" cy="302760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ubTitle"/>
          </p:nvPr>
        </p:nvSpPr>
        <p:spPr>
          <a:xfrm>
            <a:off x="1324080" y="2857680"/>
            <a:ext cx="9144000" cy="73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Why should we care about types?</a:t>
            </a:r>
            <a:endParaRPr b="0" lang="en-IN" sz="32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icture 4" descr="A screenshot of a cell phone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1009800" y="247680"/>
            <a:ext cx="9923040" cy="3820320"/>
          </a:xfrm>
          <a:prstGeom prst="rect">
            <a:avLst/>
          </a:prstGeom>
          <a:ln w="0">
            <a:noFill/>
          </a:ln>
        </p:spPr>
      </p:pic>
      <p:sp>
        <p:nvSpPr>
          <p:cNvPr id="169" name="TextBox 6"/>
          <p:cNvSpPr/>
          <p:nvPr/>
        </p:nvSpPr>
        <p:spPr>
          <a:xfrm>
            <a:off x="600120" y="4053960"/>
            <a:ext cx="10914480" cy="19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Important lesson to remember!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We can't do arithmetic operations on variables of different types. Therefore make sure that you are always aware of your variables types!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You can find the type of a variable using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type()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. For example type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type(x)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.</a:t>
            </a:r>
            <a:endParaRPr b="0" lang="en-IN" sz="2400" spc="-1" strike="noStrike">
              <a:latin typeface="Arial"/>
            </a:endParaRPr>
          </a:p>
        </p:txBody>
      </p:sp>
    </p:spTree>
  </p:cSld>
  <p:transition spd="slow">
    <p:push dir="u"/>
  </p:transition>
  <p:timing>
    <p:tnLst>
      <p:par>
        <p:cTn id="55" dur="indefinite" restart="never" nodeType="tmRoot">
          <p:childTnLst>
            <p:seq>
              <p:cTn id="56" dur="indefinite" nodeType="mainSeq">
                <p:childTnLst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1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2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96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Casting types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96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Luckily Python offers us a way of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converting variables to different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types!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Casting – the operation of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converting a variable to a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different type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72" name="Picture 4" descr="A close up of a logo&#10;&#10;Description generated with high confidence"/>
          <p:cNvPicPr/>
          <p:nvPr/>
        </p:nvPicPr>
        <p:blipFill>
          <a:blip r:embed="rId1"/>
          <a:stretch/>
        </p:blipFill>
        <p:spPr>
          <a:xfrm>
            <a:off x="979560" y="3276000"/>
            <a:ext cx="10080720" cy="1458000"/>
          </a:xfrm>
          <a:prstGeom prst="rect">
            <a:avLst/>
          </a:prstGeom>
          <a:ln w="0">
            <a:noFill/>
          </a:ln>
        </p:spPr>
      </p:pic>
      <p:sp>
        <p:nvSpPr>
          <p:cNvPr id="173" name="TextBox 5"/>
          <p:cNvSpPr/>
          <p:nvPr/>
        </p:nvSpPr>
        <p:spPr>
          <a:xfrm>
            <a:off x="979560" y="4832640"/>
            <a:ext cx="4798440" cy="136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Similar methods exist for other data types: 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int()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float()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str()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2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96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Arithmetic operations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297760" cy="3884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Similar to actual Mathematics.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Order of precedence is the same as in Mathematics.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We can also use parenthesis ()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</p:txBody>
      </p:sp>
      <p:pic>
        <p:nvPicPr>
          <p:cNvPr id="176" name="Picture 4" descr="A screenshot of a cell phone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6220800" y="1497960"/>
            <a:ext cx="5747040" cy="436284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96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Order precedence example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78" name="Picture 4" descr="A picture containing screenshot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885960" y="2658960"/>
            <a:ext cx="10431360" cy="1170360"/>
          </a:xfrm>
          <a:prstGeom prst="rect">
            <a:avLst/>
          </a:prstGeom>
          <a:ln w="0">
            <a:noFill/>
          </a:ln>
        </p:spPr>
      </p:pic>
      <p:sp>
        <p:nvSpPr>
          <p:cNvPr id="179" name="Rectangle: Rounded Corners 6"/>
          <p:cNvSpPr/>
          <p:nvPr/>
        </p:nvSpPr>
        <p:spPr>
          <a:xfrm>
            <a:off x="744840" y="2655360"/>
            <a:ext cx="1944000" cy="68832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sp>
        <p:nvSpPr>
          <p:cNvPr id="180" name="Rectangle: Rounded Corners 5"/>
          <p:cNvSpPr/>
          <p:nvPr/>
        </p:nvSpPr>
        <p:spPr>
          <a:xfrm>
            <a:off x="841320" y="2762640"/>
            <a:ext cx="1278720" cy="47376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ed7d3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</p:spTree>
  </p:cSld>
  <p:transition spd="slow">
    <p:push dir="u"/>
  </p:transition>
  <p:timing>
    <p:tnLst>
      <p:par>
        <p:cTn id="63" dur="indefinite" restart="never" nodeType="tmRoot">
          <p:childTnLst>
            <p:seq>
              <p:cTn id="64" dur="indefinite" nodeType="mainSeq">
                <p:childTnLst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9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0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5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6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96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Quick quiz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82" name="TextBox 8"/>
          <p:cNvSpPr/>
          <p:nvPr/>
        </p:nvSpPr>
        <p:spPr>
          <a:xfrm>
            <a:off x="4470120" y="2867400"/>
            <a:ext cx="27428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vs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183" name="Picture 5" descr="A picture containing screenshot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302760" y="2813400"/>
            <a:ext cx="5136120" cy="618480"/>
          </a:xfrm>
          <a:prstGeom prst="rect">
            <a:avLst/>
          </a:prstGeom>
          <a:ln w="0">
            <a:noFill/>
          </a:ln>
        </p:spPr>
      </p:pic>
      <p:pic>
        <p:nvPicPr>
          <p:cNvPr id="184" name="Picture 10" descr=""/>
          <p:cNvPicPr/>
          <p:nvPr/>
        </p:nvPicPr>
        <p:blipFill>
          <a:blip r:embed="rId2"/>
          <a:stretch/>
        </p:blipFill>
        <p:spPr>
          <a:xfrm>
            <a:off x="6388200" y="2816640"/>
            <a:ext cx="5501160" cy="666000"/>
          </a:xfrm>
          <a:prstGeom prst="rect">
            <a:avLst/>
          </a:prstGeom>
          <a:ln w="0">
            <a:noFill/>
          </a:ln>
        </p:spPr>
      </p:pic>
      <p:sp>
        <p:nvSpPr>
          <p:cNvPr id="185" name="Rectangle: Rounded Corners 7"/>
          <p:cNvSpPr/>
          <p:nvPr/>
        </p:nvSpPr>
        <p:spPr>
          <a:xfrm>
            <a:off x="902160" y="2872440"/>
            <a:ext cx="1024200" cy="46008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ed7d3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sp>
        <p:nvSpPr>
          <p:cNvPr id="186" name="Rectangle: Rounded Corners 6"/>
          <p:cNvSpPr/>
          <p:nvPr/>
        </p:nvSpPr>
        <p:spPr>
          <a:xfrm>
            <a:off x="6586200" y="2889720"/>
            <a:ext cx="991800" cy="47088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ed7d3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sp>
        <p:nvSpPr>
          <p:cNvPr id="187" name="TextBox 11"/>
          <p:cNvSpPr/>
          <p:nvPr/>
        </p:nvSpPr>
        <p:spPr>
          <a:xfrm>
            <a:off x="305640" y="3489840"/>
            <a:ext cx="27428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13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88" name="TextBox 12"/>
          <p:cNvSpPr/>
          <p:nvPr/>
        </p:nvSpPr>
        <p:spPr>
          <a:xfrm>
            <a:off x="6584400" y="3489840"/>
            <a:ext cx="27428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49</a:t>
            </a:r>
            <a:endParaRPr b="0" lang="en-IN" sz="2400" spc="-1" strike="noStrike">
              <a:latin typeface="Arial"/>
            </a:endParaRPr>
          </a:p>
        </p:txBody>
      </p:sp>
    </p:spTree>
  </p:cSld>
  <p:transition spd="slow">
    <p:push dir="u"/>
  </p:transition>
  <p:timing>
    <p:tnLst>
      <p:par>
        <p:cTn id="77" dur="indefinite" restart="never" nodeType="tmRoot">
          <p:childTnLst>
            <p:seq>
              <p:cTn id="78" dur="indefinite" nodeType="mainSeq">
                <p:childTnLst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3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4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9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0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96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Comparison operators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446400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I.e. comparison operators</a:t>
            </a: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Return Boolean values 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(i.e. True or False)</a:t>
            </a: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Used extensively for conditional statements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</p:txBody>
      </p:sp>
      <p:pic>
        <p:nvPicPr>
          <p:cNvPr id="191" name="Picture 4" descr="A screenshot of a cell phone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5536800" y="1720080"/>
            <a:ext cx="6601680" cy="412524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96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Comparison examples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93" name="Picture 8" descr="A screenshot of a cell phone&#10;&#10;Description generated with very high confidence"/>
          <p:cNvPicPr/>
          <p:nvPr/>
        </p:nvPicPr>
        <p:blipFill>
          <a:blip r:embed="rId1"/>
          <a:srcRect l="0" t="0" r="115" b="16092"/>
          <a:stretch/>
        </p:blipFill>
        <p:spPr>
          <a:xfrm>
            <a:off x="885960" y="1764360"/>
            <a:ext cx="9239760" cy="2573640"/>
          </a:xfrm>
          <a:prstGeom prst="rect">
            <a:avLst/>
          </a:prstGeom>
          <a:ln w="0">
            <a:noFill/>
          </a:ln>
        </p:spPr>
      </p:pic>
      <p:sp>
        <p:nvSpPr>
          <p:cNvPr id="194" name="TextBox 2"/>
          <p:cNvSpPr/>
          <p:nvPr/>
        </p:nvSpPr>
        <p:spPr>
          <a:xfrm>
            <a:off x="925200" y="4343400"/>
            <a:ext cx="2742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False</a:t>
            </a:r>
            <a:endParaRPr b="0" lang="en-IN" sz="1800" spc="-1" strike="noStrike">
              <a:latin typeface="Arial"/>
            </a:endParaRPr>
          </a:p>
        </p:txBody>
      </p:sp>
    </p:spTree>
  </p:cSld>
  <p:transition spd="slow">
    <p:push dir="u"/>
  </p:transition>
  <p:timing>
    <p:tnLst>
      <p:par>
        <p:cTn id="91" dur="indefinite" restart="never" nodeType="tmRoot">
          <p:childTnLst>
            <p:seq>
              <p:cTn id="92" dur="indefinite" nodeType="mainSeq">
                <p:childTnLst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7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8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96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Logical operators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96" name="Picture 4" descr="A screenshot of a cell phone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7430400" y="733320"/>
            <a:ext cx="3730680" cy="1810800"/>
          </a:xfrm>
          <a:prstGeom prst="rect">
            <a:avLst/>
          </a:prstGeom>
          <a:ln w="0">
            <a:noFill/>
          </a:ln>
        </p:spPr>
      </p:pic>
      <p:sp>
        <p:nvSpPr>
          <p:cNvPr id="197" name="TextBox 5"/>
          <p:cNvSpPr/>
          <p:nvPr/>
        </p:nvSpPr>
        <p:spPr>
          <a:xfrm>
            <a:off x="839160" y="1573200"/>
            <a:ext cx="666432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Allows us to extend the conditional logic</a:t>
            </a:r>
            <a:endParaRPr b="0" lang="en-IN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Will become essential later on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98" name="Picture 12" descr="A screen shot of a social media post&#10;&#10;Description generated with very high confidence"/>
          <p:cNvPicPr/>
          <p:nvPr/>
        </p:nvPicPr>
        <p:blipFill>
          <a:blip r:embed="rId2"/>
          <a:stretch/>
        </p:blipFill>
        <p:spPr>
          <a:xfrm>
            <a:off x="2914200" y="3395520"/>
            <a:ext cx="6363360" cy="194004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96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Python today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96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Developed a large and active scientific computing and data analysis community</a:t>
            </a: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Now one of the most important languages for</a:t>
            </a:r>
            <a:endParaRPr b="0" lang="en-IN" sz="28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Data science</a:t>
            </a:r>
            <a:endParaRPr b="0" lang="en-IN" sz="24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Machine learning</a:t>
            </a:r>
            <a:endParaRPr b="0" lang="en-IN" sz="24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General software development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Packages: NumPy, pandas, matplotlib, SciPy, scikit-learn, statsmodels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2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96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Combining both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200" name="Picture 8" descr="A close up of a logo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1005120" y="2664000"/>
            <a:ext cx="10192680" cy="1857960"/>
          </a:xfrm>
          <a:prstGeom prst="rect">
            <a:avLst/>
          </a:prstGeom>
          <a:ln w="0">
            <a:noFill/>
          </a:ln>
        </p:spPr>
      </p:pic>
      <p:sp>
        <p:nvSpPr>
          <p:cNvPr id="201" name="Rectangle: Rounded Corners 9"/>
          <p:cNvSpPr/>
          <p:nvPr/>
        </p:nvSpPr>
        <p:spPr>
          <a:xfrm>
            <a:off x="1168200" y="3588840"/>
            <a:ext cx="1407240" cy="40932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7150">
            <a:solidFill>
              <a:srgbClr val="ed7d3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ed7d31"/>
                </a:solidFill>
                <a:latin typeface="Calibri"/>
                <a:ea typeface="DejaVu Sans"/>
              </a:rPr>
              <a:t>True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202" name="Rectangle: Rounded Corners 11"/>
          <p:cNvSpPr/>
          <p:nvPr/>
        </p:nvSpPr>
        <p:spPr>
          <a:xfrm>
            <a:off x="3245400" y="3588840"/>
            <a:ext cx="1407240" cy="40932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7150">
            <a:solidFill>
              <a:srgbClr val="ed7d3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ed7d31"/>
                </a:solidFill>
                <a:latin typeface="Calibri"/>
                <a:ea typeface="DejaVu Sans"/>
              </a:rPr>
              <a:t>True</a:t>
            </a:r>
            <a:endParaRPr b="0" lang="en-IN" sz="3600" spc="-1" strike="noStrike">
              <a:latin typeface="Arial"/>
            </a:endParaRPr>
          </a:p>
        </p:txBody>
      </p:sp>
    </p:spTree>
  </p:cSld>
  <p:transition spd="slow">
    <p:push dir="u"/>
  </p:transition>
  <p:timing>
    <p:tnLst>
      <p:par>
        <p:cTn id="99" dur="indefinite" restart="never" nodeType="tmRoot">
          <p:childTnLst>
            <p:seq>
              <p:cTn id="100" dur="indefinite" nodeType="mainSeq">
                <p:childTnLst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5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6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1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2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96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Another example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204" name="Picture 8" descr="A screenshot of a cell phone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834480" y="2156040"/>
            <a:ext cx="9449640" cy="1789920"/>
          </a:xfrm>
          <a:prstGeom prst="rect">
            <a:avLst/>
          </a:prstGeom>
          <a:ln w="0">
            <a:noFill/>
          </a:ln>
        </p:spPr>
      </p:pic>
      <p:sp>
        <p:nvSpPr>
          <p:cNvPr id="205" name="Rectangle: Rounded Corners 10"/>
          <p:cNvSpPr/>
          <p:nvPr/>
        </p:nvSpPr>
        <p:spPr>
          <a:xfrm>
            <a:off x="1678680" y="3009240"/>
            <a:ext cx="1407240" cy="40932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7150">
            <a:solidFill>
              <a:srgbClr val="ed7d3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ed7d31"/>
                </a:solidFill>
                <a:latin typeface="Calibri"/>
                <a:ea typeface="DejaVu Sans"/>
              </a:rPr>
              <a:t>True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206" name="Rectangle: Rounded Corners 12"/>
          <p:cNvSpPr/>
          <p:nvPr/>
        </p:nvSpPr>
        <p:spPr>
          <a:xfrm>
            <a:off x="4179600" y="3009240"/>
            <a:ext cx="1407240" cy="40932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7150">
            <a:solidFill>
              <a:srgbClr val="ed7d3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ed7d31"/>
                </a:solidFill>
                <a:latin typeface="Calibri"/>
                <a:ea typeface="DejaVu Sans"/>
              </a:rPr>
              <a:t>True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207" name="TextBox 13"/>
          <p:cNvSpPr/>
          <p:nvPr/>
        </p:nvSpPr>
        <p:spPr>
          <a:xfrm>
            <a:off x="839160" y="4375440"/>
            <a:ext cx="866736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That wasn't very easy to read was it?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Is there a way we can make it more readable?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08" name="Rectangle: Rounded Corners 10"/>
          <p:cNvSpPr/>
          <p:nvPr/>
        </p:nvSpPr>
        <p:spPr>
          <a:xfrm>
            <a:off x="1805400" y="3009240"/>
            <a:ext cx="3781440" cy="40932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7150">
            <a:solidFill>
              <a:srgbClr val="ed7d3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ed7d31"/>
                </a:solidFill>
                <a:latin typeface="Calibri"/>
                <a:ea typeface="DejaVu Sans"/>
              </a:rPr>
              <a:t>True</a:t>
            </a:r>
            <a:endParaRPr b="0" lang="en-IN" sz="3600" spc="-1" strike="noStrike">
              <a:latin typeface="Arial"/>
            </a:endParaRPr>
          </a:p>
        </p:txBody>
      </p:sp>
    </p:spTree>
  </p:cSld>
  <p:transition spd="slow">
    <p:push dir="u"/>
  </p:transition>
  <p:timing>
    <p:tnLst>
      <p:par>
        <p:cTn id="113" dur="indefinite" restart="never" nodeType="tmRoot">
          <p:childTnLst>
            <p:seq>
              <p:cTn id="114" dur="indefinite" nodeType="mainSeq">
                <p:childTnLst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9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0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5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6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1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2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icture 4" descr="A screenshot of a cell phone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835920" y="2234520"/>
            <a:ext cx="9168120" cy="240552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96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Strings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96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Powerful and flexible in Python</a:t>
            </a: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Can be added</a:t>
            </a: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Can be multiplied</a:t>
            </a: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Can be multiple lines</a:t>
            </a:r>
            <a:endParaRPr b="0" lang="en-IN" sz="2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96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Strings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213" name="Picture 4" descr="A screenshot of a cell phone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1619280" y="2024280"/>
            <a:ext cx="9124920" cy="291204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96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Strings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15" name="TextBox 6"/>
          <p:cNvSpPr/>
          <p:nvPr/>
        </p:nvSpPr>
        <p:spPr>
          <a:xfrm>
            <a:off x="738360" y="4380840"/>
            <a:ext cx="10524960" cy="136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These are called methods and add extra functionality to the String.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If you want to see more methods that can be applied to a string simply type in 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dir('str')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216" name="Picture 4" descr="A screenshot of a cell phone&#10;&#10;Description generated with high confidence"/>
          <p:cNvPicPr/>
          <p:nvPr/>
        </p:nvPicPr>
        <p:blipFill>
          <a:blip r:embed="rId1"/>
          <a:stretch/>
        </p:blipFill>
        <p:spPr>
          <a:xfrm>
            <a:off x="1569240" y="1788120"/>
            <a:ext cx="7851960" cy="205740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96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Mixing up strings and numbers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218" name="Picture 4" descr="A screenshot of a cell phone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1230480" y="3460680"/>
            <a:ext cx="9215640" cy="1477800"/>
          </a:xfrm>
          <a:prstGeom prst="rect">
            <a:avLst/>
          </a:prstGeom>
          <a:ln w="0">
            <a:noFill/>
          </a:ln>
        </p:spPr>
      </p:pic>
      <p:sp>
        <p:nvSpPr>
          <p:cNvPr id="219" name="TextBox 5"/>
          <p:cNvSpPr/>
          <p:nvPr/>
        </p:nvSpPr>
        <p:spPr>
          <a:xfrm>
            <a:off x="839160" y="1692360"/>
            <a:ext cx="9891000" cy="136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Often we would need to mix up numbers and strings.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It is best to keep numbers as numbers (i.e. int or float)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and cast them to strings whenever we need them as a string.</a:t>
            </a:r>
            <a:endParaRPr b="0" lang="en-IN" sz="2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96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Printing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96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When writing scripts, your outcomes aren't printed on the terminal.</a:t>
            </a: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Thus, you must print them yourself with the print() function.</a:t>
            </a: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Beware to not mix up the different type of variables!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222" name="Picture 9" descr="A screenshot of a cell phone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839160" y="3501360"/>
            <a:ext cx="8646120" cy="232272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96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Another more generic way to fix it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224" name="Picture 5" descr="A close up of a logo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841680" y="1865160"/>
            <a:ext cx="8973720" cy="1631160"/>
          </a:xfrm>
          <a:prstGeom prst="rect">
            <a:avLst/>
          </a:prstGeom>
          <a:ln w="0">
            <a:noFill/>
          </a:ln>
        </p:spPr>
      </p:pic>
      <p:sp>
        <p:nvSpPr>
          <p:cNvPr id="225" name="TextBox 6"/>
          <p:cNvSpPr/>
          <p:nvPr/>
        </p:nvSpPr>
        <p:spPr>
          <a:xfrm>
            <a:off x="839160" y="3817440"/>
            <a:ext cx="931140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If we comma separate statements in a print function we can have different variables printing!</a:t>
            </a:r>
            <a:endParaRPr b="0" lang="en-IN" sz="2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" descr=""/>
          <p:cNvPicPr/>
          <p:nvPr/>
        </p:nvPicPr>
        <p:blipFill>
          <a:blip r:embed="rId1"/>
          <a:stretch/>
        </p:blipFill>
        <p:spPr>
          <a:xfrm>
            <a:off x="705960" y="1964880"/>
            <a:ext cx="10762920" cy="2923920"/>
          </a:xfrm>
          <a:prstGeom prst="rect">
            <a:avLst/>
          </a:prstGeom>
          <a:ln w="0">
            <a:noFill/>
          </a:ln>
        </p:spPr>
      </p:pic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96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Plac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eho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lder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 ↔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f-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stri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ngs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838080" y="1501560"/>
            <a:ext cx="1051596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 way to interleave numbers is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Elegant and easy</a:t>
            </a: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</p:txBody>
      </p:sp>
      <p:sp>
        <p:nvSpPr>
          <p:cNvPr id="229" name="Rectangle: Rounded Corners 3"/>
          <p:cNvSpPr/>
          <p:nvPr/>
        </p:nvSpPr>
        <p:spPr>
          <a:xfrm>
            <a:off x="4904280" y="3918240"/>
            <a:ext cx="639720" cy="34740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ed7d3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sp>
        <p:nvSpPr>
          <p:cNvPr id="230" name="Rectangle: Rounded Corners 7"/>
          <p:cNvSpPr/>
          <p:nvPr/>
        </p:nvSpPr>
        <p:spPr>
          <a:xfrm>
            <a:off x="7884720" y="3918240"/>
            <a:ext cx="575280" cy="35316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ed7d3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</p:spTree>
  </p:cSld>
  <p:transition spd="slow">
    <p:push dir="u"/>
  </p:transition>
  <p:timing>
    <p:tnLst>
      <p:par>
        <p:cTn id="137" dur="indefinite" restart="never" nodeType="tmRoot">
          <p:childTnLst>
            <p:seq>
              <p:cTn id="138" dur="indefinite" nodeType="mainSeq">
                <p:childTnLst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3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4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9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0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96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2 Modes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96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514440" indent="-514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Jupyter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Python can be run in notebooks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Similar to Mathematica or MATLAB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Used extensively in research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2.   Python scripts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What if we want to run more than a few lines of code?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Then we must write text files in .py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96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Commenting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96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Useful when your code needs further explanation. Either for your future self and anybody else.</a:t>
            </a: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Useful when you want to remove the code from execution but not permanently</a:t>
            </a: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Comments in Python are done with #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233" name="Picture 4" descr="A screenshot of a cell phone&#10;&#10;Description generated with high confidence"/>
          <p:cNvPicPr/>
          <p:nvPr/>
        </p:nvPicPr>
        <p:blipFill>
          <a:blip r:embed="rId1"/>
          <a:stretch/>
        </p:blipFill>
        <p:spPr>
          <a:xfrm>
            <a:off x="841680" y="4425840"/>
            <a:ext cx="10075680" cy="87372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96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Jupyter notebooks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480384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Easy to use environment</a:t>
            </a: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Web-based</a:t>
            </a: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Combines both text and code into one</a:t>
            </a: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Come with a great number of useful packages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IN" sz="2800" spc="-1" strike="noStrike">
              <a:latin typeface="Arial"/>
            </a:endParaRPr>
          </a:p>
        </p:txBody>
      </p:sp>
      <p:pic>
        <p:nvPicPr>
          <p:cNvPr id="96" name="Picture 6" descr="A screenshot of a social media post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5761800" y="1351080"/>
            <a:ext cx="6139800" cy="456336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3"/>
          <p:cNvSpPr/>
          <p:nvPr/>
        </p:nvSpPr>
        <p:spPr>
          <a:xfrm>
            <a:off x="373320" y="699120"/>
            <a:ext cx="3461040" cy="340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700" spc="-1" strike="noStrike">
                <a:solidFill>
                  <a:srgbClr val="ffffff"/>
                </a:solidFill>
                <a:latin typeface="Arial"/>
                <a:ea typeface="Arial"/>
              </a:rPr>
              <a:t>Setting up Python (3.x)</a:t>
            </a:r>
            <a:endParaRPr b="0" lang="en-IN" sz="37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37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3700" spc="-1" strike="noStrike">
                <a:solidFill>
                  <a:srgbClr val="ffffff"/>
                </a:solidFill>
                <a:latin typeface="Arial"/>
                <a:ea typeface="Arial"/>
              </a:rPr>
              <a:t>Consoles</a:t>
            </a:r>
            <a:endParaRPr b="0" lang="en-IN" sz="3700" spc="-1" strike="noStrike">
              <a:latin typeface="Arial"/>
            </a:endParaRPr>
          </a:p>
        </p:txBody>
      </p:sp>
      <p:sp>
        <p:nvSpPr>
          <p:cNvPr id="98" name="CustomShape 6"/>
          <p:cNvSpPr/>
          <p:nvPr/>
        </p:nvSpPr>
        <p:spPr>
          <a:xfrm>
            <a:off x="4864320" y="699120"/>
            <a:ext cx="5943240" cy="81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marL="457200" indent="-326520">
              <a:lnSpc>
                <a:spcPct val="115000"/>
              </a:lnSpc>
              <a:spcAft>
                <a:spcPts val="1599"/>
              </a:spcAft>
              <a:buClr>
                <a:srgbClr val="434343"/>
              </a:buClr>
              <a:buFont typeface="Wingdings" charset="2"/>
              <a:buChar char=""/>
            </a:pPr>
            <a:r>
              <a:rPr b="0" lang="en-US" sz="1600" spc="-1" strike="noStrike">
                <a:solidFill>
                  <a:srgbClr val="434343"/>
                </a:solidFill>
                <a:latin typeface="Arial"/>
                <a:ea typeface="Arial"/>
              </a:rPr>
              <a:t>Can download from </a:t>
            </a:r>
            <a:r>
              <a:rPr b="0" lang="en-US" sz="16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1"/>
              </a:rPr>
              <a:t>https://www.python.org</a:t>
            </a:r>
            <a:r>
              <a:rPr b="0" lang="en-US" sz="1600" spc="-1" strike="noStrike">
                <a:solidFill>
                  <a:srgbClr val="434343"/>
                </a:solidFill>
                <a:latin typeface="Arial"/>
                <a:ea typeface="Arial"/>
              </a:rPr>
              <a:t> and install basic python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  <a:buNone/>
            </a:pPr>
            <a:endParaRPr b="0" lang="en-IN" sz="1600" spc="-1" strike="noStrike">
              <a:latin typeface="Arial"/>
            </a:endParaRPr>
          </a:p>
          <a:p>
            <a:pPr marL="457200" indent="-326520">
              <a:lnSpc>
                <a:spcPct val="115000"/>
              </a:lnSpc>
              <a:spcAft>
                <a:spcPts val="1599"/>
              </a:spcAft>
              <a:buClr>
                <a:srgbClr val="434343"/>
              </a:buClr>
              <a:buFont typeface="Wingdings" charset="2"/>
              <a:buChar char=""/>
            </a:pPr>
            <a:r>
              <a:rPr b="0" lang="en-US" sz="1600" spc="-1" strike="noStrike">
                <a:solidFill>
                  <a:srgbClr val="434343"/>
                </a:solidFill>
                <a:latin typeface="Arial"/>
                <a:ea typeface="Arial"/>
              </a:rPr>
              <a:t>But you will need to manually install scientific computing packages and modules (numpy, scipy, matplotlib etc.)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  <a:buNone/>
            </a:pPr>
            <a:endParaRPr b="0" lang="en-IN" sz="1600" spc="-1" strike="noStrike">
              <a:latin typeface="Arial"/>
            </a:endParaRPr>
          </a:p>
          <a:p>
            <a:pPr marL="457200" indent="-326520">
              <a:lnSpc>
                <a:spcPct val="115000"/>
              </a:lnSpc>
              <a:spcAft>
                <a:spcPts val="1599"/>
              </a:spcAft>
              <a:buClr>
                <a:srgbClr val="434343"/>
              </a:buClr>
              <a:buFont typeface="Wingdings" charset="2"/>
              <a:buChar char=""/>
            </a:pPr>
            <a:r>
              <a:rPr b="0" lang="en-US" sz="1600" spc="-1" strike="noStrike">
                <a:solidFill>
                  <a:srgbClr val="434343"/>
                </a:solidFill>
                <a:latin typeface="Arial"/>
                <a:ea typeface="Arial"/>
              </a:rPr>
              <a:t>There are python ‘distributions’ where these are all bundled. Scientific-computing-specific distributions of python include ‘anaconda’</a:t>
            </a:r>
            <a:endParaRPr b="0" lang="en-IN" sz="1600" spc="-1" strike="noStrike">
              <a:latin typeface="Arial"/>
            </a:endParaRPr>
          </a:p>
        </p:txBody>
      </p:sp>
      <p:pic>
        <p:nvPicPr>
          <p:cNvPr id="99" name="Picture 3" descr=""/>
          <p:cNvPicPr/>
          <p:nvPr/>
        </p:nvPicPr>
        <p:blipFill>
          <a:blip r:embed="rId2"/>
          <a:stretch/>
        </p:blipFill>
        <p:spPr>
          <a:xfrm>
            <a:off x="8618760" y="4825080"/>
            <a:ext cx="3479040" cy="1957680"/>
          </a:xfrm>
          <a:prstGeom prst="rect">
            <a:avLst/>
          </a:prstGeom>
          <a:ln w="0">
            <a:noFill/>
          </a:ln>
        </p:spPr>
      </p:pic>
      <p:sp>
        <p:nvSpPr>
          <p:cNvPr id="100" name="CustomShape 7"/>
          <p:cNvSpPr/>
          <p:nvPr/>
        </p:nvSpPr>
        <p:spPr>
          <a:xfrm>
            <a:off x="304560" y="5423400"/>
            <a:ext cx="121968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Instruction Video (in Bengali):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2a6099"/>
                </a:solidFill>
                <a:latin typeface="Arial"/>
                <a:ea typeface="DejaVu Sans"/>
              </a:rPr>
              <a:t>http://y2u.be/j64xgNo89qk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101" name="Picture 16" descr=""/>
          <p:cNvPicPr/>
          <p:nvPr/>
        </p:nvPicPr>
        <p:blipFill>
          <a:blip r:embed="rId3"/>
          <a:stretch/>
        </p:blipFill>
        <p:spPr>
          <a:xfrm>
            <a:off x="4496040" y="4678200"/>
            <a:ext cx="2344320" cy="2176920"/>
          </a:xfrm>
          <a:prstGeom prst="rect">
            <a:avLst/>
          </a:prstGeom>
          <a:ln w="0">
            <a:noFill/>
          </a:ln>
        </p:spPr>
      </p:pic>
      <p:sp>
        <p:nvSpPr>
          <p:cNvPr id="102" name=""/>
          <p:cNvSpPr/>
          <p:nvPr/>
        </p:nvSpPr>
        <p:spPr>
          <a:xfrm>
            <a:off x="216000" y="1554840"/>
            <a:ext cx="5219640" cy="13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Setting up Python (3.x)</a:t>
            </a: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75240" y="900000"/>
            <a:ext cx="11985840" cy="5958000"/>
          </a:xfrm>
          <a:prstGeom prst="rect">
            <a:avLst/>
          </a:prstGeom>
          <a:ln w="0">
            <a:noFill/>
          </a:ln>
        </p:spPr>
      </p:pic>
      <p:sp>
        <p:nvSpPr>
          <p:cNvPr id="104" name=""/>
          <p:cNvSpPr/>
          <p:nvPr/>
        </p:nvSpPr>
        <p:spPr>
          <a:xfrm>
            <a:off x="3600000" y="540000"/>
            <a:ext cx="502380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434343"/>
                </a:solidFill>
                <a:latin typeface="Arial"/>
                <a:ea typeface="Arial"/>
              </a:rPr>
              <a:t>Download anaconda from https://anaconda.com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5" name=""/>
          <p:cNvSpPr/>
          <p:nvPr/>
        </p:nvSpPr>
        <p:spPr>
          <a:xfrm>
            <a:off x="8460000" y="1440000"/>
            <a:ext cx="1259640" cy="359640"/>
          </a:xfrm>
          <a:prstGeom prst="ellipse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"/>
          <p:cNvSpPr/>
          <p:nvPr/>
        </p:nvSpPr>
        <p:spPr>
          <a:xfrm>
            <a:off x="3600000" y="540000"/>
            <a:ext cx="502380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434343"/>
                </a:solidFill>
                <a:latin typeface="Arial"/>
                <a:ea typeface="Arial"/>
              </a:rPr>
              <a:t>Download anaconda from https://anaconda.com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11160" y="886680"/>
            <a:ext cx="12048480" cy="5923080"/>
          </a:xfrm>
          <a:prstGeom prst="rect">
            <a:avLst/>
          </a:prstGeom>
          <a:ln w="0">
            <a:noFill/>
          </a:ln>
        </p:spPr>
      </p:pic>
      <p:sp>
        <p:nvSpPr>
          <p:cNvPr id="108" name=""/>
          <p:cNvSpPr/>
          <p:nvPr/>
        </p:nvSpPr>
        <p:spPr>
          <a:xfrm>
            <a:off x="7560000" y="5220000"/>
            <a:ext cx="1259640" cy="359640"/>
          </a:xfrm>
          <a:prstGeom prst="ellipse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"/>
          <p:cNvSpPr/>
          <p:nvPr/>
        </p:nvSpPr>
        <p:spPr>
          <a:xfrm>
            <a:off x="3399840" y="6444000"/>
            <a:ext cx="7183800" cy="359640"/>
          </a:xfrm>
          <a:prstGeom prst="rect">
            <a:avLst/>
          </a:prstGeom>
          <a:solidFill>
            <a:srgbClr val="ff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1c1c1c"/>
                </a:solidFill>
                <a:latin typeface="Arial"/>
                <a:ea typeface="Arial"/>
              </a:rPr>
              <a:t>Download the installer app. Double-click it to install anaconda python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4"/>
          <p:cNvSpPr/>
          <p:nvPr/>
        </p:nvSpPr>
        <p:spPr>
          <a:xfrm>
            <a:off x="373320" y="699120"/>
            <a:ext cx="3461040" cy="340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700" spc="-1" strike="noStrike">
                <a:solidFill>
                  <a:srgbClr val="ffffff"/>
                </a:solidFill>
                <a:latin typeface="Arial"/>
                <a:ea typeface="Arial"/>
              </a:rPr>
              <a:t>Setting up Python (3.x)</a:t>
            </a:r>
            <a:endParaRPr b="0" lang="en-IN" sz="37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37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3700" spc="-1" strike="noStrike">
                <a:solidFill>
                  <a:srgbClr val="ffffff"/>
                </a:solidFill>
                <a:latin typeface="Arial"/>
                <a:ea typeface="Arial"/>
              </a:rPr>
              <a:t>Consoles</a:t>
            </a:r>
            <a:endParaRPr b="0" lang="en-IN" sz="3700" spc="-1" strike="noStrike">
              <a:latin typeface="Arial"/>
            </a:endParaRPr>
          </a:p>
        </p:txBody>
      </p:sp>
      <p:sp>
        <p:nvSpPr>
          <p:cNvPr id="111" name="CustomShape 5"/>
          <p:cNvSpPr/>
          <p:nvPr/>
        </p:nvSpPr>
        <p:spPr>
          <a:xfrm>
            <a:off x="4864320" y="699120"/>
            <a:ext cx="5943240" cy="158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marL="457200" indent="-339480">
              <a:lnSpc>
                <a:spcPct val="115000"/>
              </a:lnSpc>
              <a:buClr>
                <a:srgbClr val="434343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434343"/>
                </a:solidFill>
                <a:latin typeface="Arial"/>
                <a:ea typeface="Arial"/>
              </a:rPr>
              <a:t>Download anaconda from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1"/>
              </a:rPr>
              <a:t>https://anaconda.com</a:t>
            </a:r>
            <a:endParaRPr b="0" lang="en-IN" sz="1800" spc="-1" strike="noStrike">
              <a:latin typeface="Arial"/>
            </a:endParaRPr>
          </a:p>
          <a:p>
            <a:pPr marL="457200" indent="-339480">
              <a:lnSpc>
                <a:spcPct val="115000"/>
              </a:lnSpc>
              <a:spcAft>
                <a:spcPts val="1599"/>
              </a:spcAft>
              <a:buClr>
                <a:srgbClr val="434343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434343"/>
                </a:solidFill>
                <a:latin typeface="Arial"/>
                <a:ea typeface="Arial"/>
              </a:rPr>
              <a:t>Install anaconda and start anaconda navigator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112" name="Shape 85_ 2" descr=""/>
          <p:cNvPicPr/>
          <p:nvPr/>
        </p:nvPicPr>
        <p:blipFill>
          <a:blip r:embed="rId2"/>
          <a:stretch/>
        </p:blipFill>
        <p:spPr>
          <a:xfrm>
            <a:off x="5193720" y="1620000"/>
            <a:ext cx="6685920" cy="2700360"/>
          </a:xfrm>
          <a:prstGeom prst="rect">
            <a:avLst/>
          </a:prstGeom>
          <a:ln w="0">
            <a:noFill/>
          </a:ln>
        </p:spPr>
      </p:pic>
      <p:pic>
        <p:nvPicPr>
          <p:cNvPr id="113" name="Picture 17" descr=""/>
          <p:cNvPicPr/>
          <p:nvPr/>
        </p:nvPicPr>
        <p:blipFill>
          <a:blip r:embed="rId3"/>
          <a:stretch/>
        </p:blipFill>
        <p:spPr>
          <a:xfrm>
            <a:off x="8618760" y="4825080"/>
            <a:ext cx="3479040" cy="1957680"/>
          </a:xfrm>
          <a:prstGeom prst="rect">
            <a:avLst/>
          </a:prstGeom>
          <a:ln w="0">
            <a:noFill/>
          </a:ln>
        </p:spPr>
      </p:pic>
      <p:sp>
        <p:nvSpPr>
          <p:cNvPr id="114" name=""/>
          <p:cNvSpPr/>
          <p:nvPr/>
        </p:nvSpPr>
        <p:spPr>
          <a:xfrm>
            <a:off x="216000" y="1555200"/>
            <a:ext cx="5219640" cy="13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Setting up Python (3.x)</a:t>
            </a: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</TotalTime>
  <Application>LibreOffice/7.3.7.2$Linux_X86_64 LibreOffice_project/30$Build-2</Application>
  <AppVersion>15.0000</AppVersion>
  <Words>2016</Words>
  <Paragraphs>364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en-IN</dc:language>
  <cp:lastModifiedBy/>
  <dcterms:modified xsi:type="dcterms:W3CDTF">2024-08-06T21:54:30Z</dcterms:modified>
  <cp:revision>6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50</vt:i4>
  </property>
  <property fmtid="{D5CDD505-2E9C-101B-9397-08002B2CF9AE}" pid="3" name="PresentationFormat">
    <vt:lpwstr>Widescreen</vt:lpwstr>
  </property>
  <property fmtid="{D5CDD505-2E9C-101B-9397-08002B2CF9AE}" pid="4" name="Slides">
    <vt:i4>55</vt:i4>
  </property>
</Properties>
</file>